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5517b54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5517b54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6ddfd484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6ddfd484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457a4f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4457a4f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57970326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57970326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457a4f1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4457a4f1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457a4f1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457a4f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457a4f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457a4f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457a4f1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4457a4f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457a4f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4457a4f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457a4f1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457a4f1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6ddfd48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6ddfd48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6ddfd48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6ddfd48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06ddfd484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06ddfd48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7970326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7970326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6ddfd48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6ddfd48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6ddfd484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6ddfd484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6ddfd484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6ddfd484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Build a prototype that can show ads to the users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Divide participants into different treatment groups 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Each group has a required level of commitment, based on amount of time spent watching ads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Rewards are given when users meet the expected commitment level at the end of the experiment, which is calculated based on expected ads revenue. 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6ddfd48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6ddfd48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Initial participation rate/treatment group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Attrition rate/treatment group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05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Exogenous factors: variation in screen time across days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10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sE</a:t>
            </a:r>
            <a:r>
              <a:rPr lang="en" sz="6000">
                <a:solidFill>
                  <a:schemeClr val="lt2"/>
                </a:solidFill>
              </a:rPr>
              <a:t>nergy</a:t>
            </a:r>
            <a:r>
              <a:rPr lang="en"/>
              <a:t>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Team 68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17067" l="0" r="0" t="0"/>
          <a:stretch/>
        </p:blipFill>
        <p:spPr>
          <a:xfrm rot="1733529">
            <a:off x="5879987" y="1530685"/>
            <a:ext cx="3371899" cy="27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 amt="7000"/>
          </a:blip>
          <a:srcRect b="14661" l="0" r="0" t="0"/>
          <a:stretch/>
        </p:blipFill>
        <p:spPr>
          <a:xfrm>
            <a:off x="-831676" y="227351"/>
            <a:ext cx="5809424" cy="48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0" l="0" r="4443" t="0"/>
          <a:stretch/>
        </p:blipFill>
        <p:spPr>
          <a:xfrm>
            <a:off x="2305400" y="615075"/>
            <a:ext cx="6825899" cy="43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the risks  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4">
            <a:alphaModFix amt="19000"/>
          </a:blip>
          <a:srcRect b="13389" l="0" r="0" t="0"/>
          <a:stretch/>
        </p:blipFill>
        <p:spPr>
          <a:xfrm>
            <a:off x="1387050" y="1917287"/>
            <a:ext cx="1591251" cy="13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06038"/>
            <a:ext cx="1757024" cy="180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6">
            <a:alphaModFix/>
          </a:blip>
          <a:srcRect b="17067" l="0" r="0" t="0"/>
          <a:stretch/>
        </p:blipFill>
        <p:spPr>
          <a:xfrm rot="1793997">
            <a:off x="7368220" y="3620925"/>
            <a:ext cx="1833307" cy="152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287825" y="7347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Jay Lee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MBA 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15654" l="3334" r="0" t="5244"/>
          <a:stretch/>
        </p:blipFill>
        <p:spPr>
          <a:xfrm>
            <a:off x="7160200" y="861013"/>
            <a:ext cx="1648210" cy="164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79" y="861013"/>
            <a:ext cx="1648211" cy="164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5">
            <a:alphaModFix/>
          </a:blip>
          <a:srcRect b="16247" l="-10885" r="-10873" t="0"/>
          <a:stretch/>
        </p:blipFill>
        <p:spPr>
          <a:xfrm>
            <a:off x="3806732" y="861013"/>
            <a:ext cx="1648210" cy="164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275" y="861012"/>
            <a:ext cx="1612591" cy="164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285" y="861012"/>
            <a:ext cx="1648215" cy="164821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31027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Jay Lee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MBA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065138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Adam Levin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CS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373522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Harry Jiahao Li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ORIE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50132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Nilay Altun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CS 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716017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Ami Mehta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AAP 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6" name="Google Shape;246;p23"/>
          <p:cNvCxnSpPr/>
          <p:nvPr/>
        </p:nvCxnSpPr>
        <p:spPr>
          <a:xfrm>
            <a:off x="1992950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3"/>
          <p:cNvCxnSpPr/>
          <p:nvPr/>
        </p:nvCxnSpPr>
        <p:spPr>
          <a:xfrm>
            <a:off x="3744450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3"/>
          <p:cNvCxnSpPr/>
          <p:nvPr/>
        </p:nvCxnSpPr>
        <p:spPr>
          <a:xfrm>
            <a:off x="5484075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3"/>
          <p:cNvCxnSpPr/>
          <p:nvPr/>
        </p:nvCxnSpPr>
        <p:spPr>
          <a:xfrm>
            <a:off x="7140138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3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the team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8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>
            <p:ph idx="4294967295" type="ctrTitle"/>
          </p:nvPr>
        </p:nvSpPr>
        <p:spPr>
          <a:xfrm>
            <a:off x="1551400" y="3647725"/>
            <a:ext cx="60753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“How might we incent consumers to save energy?”</a:t>
            </a:r>
            <a:r>
              <a:rPr lang="en" sz="2400"/>
              <a:t> </a:t>
            </a:r>
            <a:endParaRPr sz="2400"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20" y="3314625"/>
            <a:ext cx="1173650" cy="12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Appendix - Summary of De-risking Process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13" y="424725"/>
            <a:ext cx="7135768" cy="36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Experiment 1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688" y="627775"/>
            <a:ext cx="6962625" cy="322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2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925" y="780600"/>
            <a:ext cx="6724142" cy="296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3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50" y="358525"/>
            <a:ext cx="6148289" cy="3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4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750" y="770800"/>
            <a:ext cx="6856477" cy="29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5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925" y="304800"/>
            <a:ext cx="6776129" cy="376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6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688" y="353075"/>
            <a:ext cx="6962622" cy="363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Appendix - </a:t>
            </a:r>
            <a:r>
              <a:rPr lang="en" sz="3600">
                <a:solidFill>
                  <a:schemeClr val="lt2"/>
                </a:solidFill>
              </a:rPr>
              <a:t>Experiment 7</a:t>
            </a:r>
            <a:endParaRPr sz="3600">
              <a:solidFill>
                <a:schemeClr val="lt2"/>
              </a:solidFill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675" y="272100"/>
            <a:ext cx="6962628" cy="375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3000"/>
          </a:blip>
          <a:srcRect b="14661" l="0" r="0" t="0"/>
          <a:stretch/>
        </p:blipFill>
        <p:spPr>
          <a:xfrm>
            <a:off x="5710828" y="470985"/>
            <a:ext cx="4803384" cy="3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0" y="224725"/>
            <a:ext cx="4858324" cy="464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14661" l="0" r="0" t="0"/>
          <a:stretch/>
        </p:blipFill>
        <p:spPr>
          <a:xfrm>
            <a:off x="4386666" y="1127333"/>
            <a:ext cx="646352" cy="53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4661" l="0" r="0" t="0"/>
          <a:stretch/>
        </p:blipFill>
        <p:spPr>
          <a:xfrm>
            <a:off x="1794507" y="4064174"/>
            <a:ext cx="938192" cy="7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17539" l="0" r="0" t="0"/>
          <a:stretch/>
        </p:blipFill>
        <p:spPr>
          <a:xfrm>
            <a:off x="4386665" y="2573689"/>
            <a:ext cx="792257" cy="6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14661" l="0" r="0" t="0"/>
          <a:stretch/>
        </p:blipFill>
        <p:spPr>
          <a:xfrm>
            <a:off x="593553" y="3529152"/>
            <a:ext cx="646352" cy="53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>
            <a:off x="5406025" y="381900"/>
            <a:ext cx="0" cy="43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 txBox="1"/>
          <p:nvPr/>
        </p:nvSpPr>
        <p:spPr>
          <a:xfrm>
            <a:off x="5728250" y="1265000"/>
            <a:ext cx="29238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 platform to incent communities of consumers to </a:t>
            </a:r>
            <a:r>
              <a:rPr i="1" lang="en" sz="2400">
                <a:solidFill>
                  <a:schemeClr val="dk2"/>
                </a:solidFill>
                <a:highlight>
                  <a:srgbClr val="FFD276"/>
                </a:highlight>
                <a:latin typeface="Proxima Nova"/>
                <a:ea typeface="Proxima Nova"/>
                <a:cs typeface="Proxima Nova"/>
                <a:sym typeface="Proxima Nova"/>
              </a:rPr>
              <a:t>save energy</a:t>
            </a:r>
            <a:r>
              <a:rPr i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by providing financial and social rewards</a:t>
            </a:r>
            <a:r>
              <a:rPr i="1" lang="en" sz="2400" u="sng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17539" l="0" r="0" t="0"/>
          <a:stretch/>
        </p:blipFill>
        <p:spPr>
          <a:xfrm>
            <a:off x="447640" y="1861064"/>
            <a:ext cx="792257" cy="6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b="17067" l="0" r="0" t="0"/>
          <a:stretch/>
        </p:blipFill>
        <p:spPr>
          <a:xfrm rot="1733597">
            <a:off x="2906467" y="194327"/>
            <a:ext cx="826142" cy="68514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4294967295" type="ctrTitle"/>
          </p:nvPr>
        </p:nvSpPr>
        <p:spPr>
          <a:xfrm>
            <a:off x="167075" y="406417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the idea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7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87825" y="7347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Jay Lee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MBA 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15654" l="3334" r="0" t="5244"/>
          <a:stretch/>
        </p:blipFill>
        <p:spPr>
          <a:xfrm>
            <a:off x="7160200" y="861013"/>
            <a:ext cx="1648210" cy="164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79" y="861013"/>
            <a:ext cx="1648211" cy="164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16247" l="-10885" r="-10873" t="0"/>
          <a:stretch/>
        </p:blipFill>
        <p:spPr>
          <a:xfrm>
            <a:off x="3806732" y="861013"/>
            <a:ext cx="1648210" cy="164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275" y="861012"/>
            <a:ext cx="1612591" cy="164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285" y="861012"/>
            <a:ext cx="1648215" cy="164821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31027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Jay Lee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MBA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065138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Adam Levin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CS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73522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Harry Jiahao Li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ORIE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50132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Nilay Altun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CS 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7160175" y="2518013"/>
            <a:ext cx="16125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Ami Mehta 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AAP </a:t>
            </a:r>
            <a:endParaRPr b="1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1992950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5"/>
          <p:cNvCxnSpPr/>
          <p:nvPr/>
        </p:nvCxnSpPr>
        <p:spPr>
          <a:xfrm>
            <a:off x="3744450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/>
          <p:nvPr/>
        </p:nvCxnSpPr>
        <p:spPr>
          <a:xfrm>
            <a:off x="5484075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5"/>
          <p:cNvCxnSpPr/>
          <p:nvPr/>
        </p:nvCxnSpPr>
        <p:spPr>
          <a:xfrm>
            <a:off x="7140138" y="107388"/>
            <a:ext cx="0" cy="3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5"/>
          <p:cNvPicPr preferRelativeResize="0"/>
          <p:nvPr/>
        </p:nvPicPr>
        <p:blipFill rotWithShape="1">
          <a:blip r:embed="rId8">
            <a:alphaModFix amt="6000"/>
          </a:blip>
          <a:srcRect b="17067" l="0" r="0" t="0"/>
          <a:stretch/>
        </p:blipFill>
        <p:spPr>
          <a:xfrm rot="1733526">
            <a:off x="75206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the team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sp>
        <p:nvSpPr>
          <p:cNvPr id="100" name="Google Shape;100;p15"/>
          <p:cNvSpPr txBox="1"/>
          <p:nvPr>
            <p:ph idx="4294967295" type="ctrTitle"/>
          </p:nvPr>
        </p:nvSpPr>
        <p:spPr>
          <a:xfrm>
            <a:off x="1551400" y="3647725"/>
            <a:ext cx="60753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“How might we incent consumers to save energy?”</a:t>
            </a:r>
            <a:r>
              <a:rPr lang="en" sz="2400"/>
              <a:t> </a:t>
            </a:r>
            <a:endParaRPr sz="24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20" y="3314625"/>
            <a:ext cx="1173650" cy="12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 amt="7000"/>
          </a:blip>
          <a:srcRect b="14661" l="0" r="0" t="0"/>
          <a:stretch/>
        </p:blipFill>
        <p:spPr>
          <a:xfrm>
            <a:off x="1567024" y="182351"/>
            <a:ext cx="5809424" cy="48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16359" l="0" r="0" t="0"/>
          <a:stretch/>
        </p:blipFill>
        <p:spPr>
          <a:xfrm>
            <a:off x="2616924" y="124850"/>
            <a:ext cx="3709625" cy="31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 amt="11000"/>
          </a:blip>
          <a:srcRect b="17067" l="0" r="0" t="0"/>
          <a:stretch/>
        </p:blipFill>
        <p:spPr>
          <a:xfrm rot="1733526">
            <a:off x="7368221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motivation</a:t>
            </a:r>
            <a:r>
              <a:rPr lang="en" sz="3600">
                <a:solidFill>
                  <a:schemeClr val="lt2"/>
                </a:solidFill>
              </a:rPr>
              <a:t>  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4443" t="0"/>
          <a:stretch/>
        </p:blipFill>
        <p:spPr>
          <a:xfrm>
            <a:off x="2305400" y="615075"/>
            <a:ext cx="6825899" cy="43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the risks  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 amt="19000"/>
          </a:blip>
          <a:srcRect b="13389" l="0" r="0" t="0"/>
          <a:stretch/>
        </p:blipFill>
        <p:spPr>
          <a:xfrm>
            <a:off x="1387050" y="1917287"/>
            <a:ext cx="1591251" cy="137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06038"/>
            <a:ext cx="1757024" cy="180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6">
            <a:alphaModFix/>
          </a:blip>
          <a:srcRect b="17067" l="0" r="0" t="0"/>
          <a:stretch/>
        </p:blipFill>
        <p:spPr>
          <a:xfrm rot="1793997">
            <a:off x="7368220" y="3620925"/>
            <a:ext cx="1833307" cy="152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5" y="0"/>
            <a:ext cx="8961555" cy="4534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sequence</a:t>
            </a:r>
            <a:r>
              <a:rPr lang="en" sz="3600">
                <a:solidFill>
                  <a:schemeClr val="lt2"/>
                </a:solidFill>
              </a:rPr>
              <a:t>  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 amt="9000"/>
          </a:blip>
          <a:srcRect b="17067" l="0" r="0" t="0"/>
          <a:stretch/>
        </p:blipFill>
        <p:spPr>
          <a:xfrm rot="1793997">
            <a:off x="7511445" y="3620925"/>
            <a:ext cx="1833307" cy="15203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95475" y="32222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Acquiring</a:t>
            </a: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 users 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Gauging interest </a:t>
            </a:r>
            <a:endParaRPr sz="10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95475" y="88322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Enough revenue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Monetizing ads</a:t>
            </a:r>
            <a:endParaRPr sz="10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5475" y="1501050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Equivalent experiment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 strategy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Reducing screen-time</a:t>
            </a:r>
            <a:endParaRPr sz="10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95475" y="211887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prototype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Partnership potential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 with utilities</a:t>
            </a:r>
            <a:endParaRPr sz="10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95475" y="267987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User trust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Collect utility bills</a:t>
            </a: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95475" y="326517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Equivalent experiment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Exogenous factors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Account for life events</a:t>
            </a:r>
            <a:endParaRPr sz="10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95475" y="3915525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Openness to ads 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Passive ad-viewing</a:t>
            </a:r>
            <a:r>
              <a:rPr lang="en" sz="1000">
                <a:solidFill>
                  <a:srgbClr val="9FC5E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rgbClr val="9FC5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688150" y="701350"/>
            <a:ext cx="14799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Key: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Building </a:t>
            </a:r>
            <a:endParaRPr sz="1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Experimenting</a:t>
            </a: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95475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575375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Oct 26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3147900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 2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720425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 9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200325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 16</a:t>
            </a: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7688150" y="0"/>
            <a:ext cx="1479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Nov 21 Sprint #3</a:t>
            </a:r>
            <a:r>
              <a:rPr b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 amt="3000"/>
          </a:blip>
          <a:srcRect b="14661" l="0" r="0" t="0"/>
          <a:stretch/>
        </p:blipFill>
        <p:spPr>
          <a:xfrm>
            <a:off x="3908803" y="633735"/>
            <a:ext cx="4803384" cy="39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17344" r="15997" t="4852"/>
          <a:stretch/>
        </p:blipFill>
        <p:spPr>
          <a:xfrm>
            <a:off x="922750" y="378375"/>
            <a:ext cx="3445076" cy="40562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" name="Google Shape;146;p19"/>
          <p:cNvSpPr txBox="1"/>
          <p:nvPr>
            <p:ph idx="4294967295" type="ctrTitle"/>
          </p:nvPr>
        </p:nvSpPr>
        <p:spPr>
          <a:xfrm>
            <a:off x="190950" y="4434650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1. </a:t>
            </a:r>
            <a:r>
              <a:rPr i="1" lang="en" sz="3000">
                <a:solidFill>
                  <a:schemeClr val="lt2"/>
                </a:solidFill>
              </a:rPr>
              <a:t>Do you wanna </a:t>
            </a:r>
            <a:r>
              <a:rPr lang="en" sz="3000">
                <a:solidFill>
                  <a:schemeClr val="lt2"/>
                </a:solidFill>
              </a:rPr>
              <a:t>| gauging interest </a:t>
            </a:r>
            <a:r>
              <a:rPr lang="en"/>
              <a:t> </a:t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 amt="6000"/>
          </a:blip>
          <a:srcRect b="17067" l="0" r="0" t="0"/>
          <a:stretch/>
        </p:blipFill>
        <p:spPr>
          <a:xfrm rot="1733526">
            <a:off x="7482521" y="3627375"/>
            <a:ext cx="1833307" cy="1520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/>
          <p:nvPr/>
        </p:nvCxnSpPr>
        <p:spPr>
          <a:xfrm flipH="1">
            <a:off x="4061800" y="2326400"/>
            <a:ext cx="1167300" cy="42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19"/>
          <p:cNvSpPr txBox="1"/>
          <p:nvPr/>
        </p:nvSpPr>
        <p:spPr>
          <a:xfrm>
            <a:off x="5328825" y="2055150"/>
            <a:ext cx="16008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276"/>
                </a:highlight>
                <a:latin typeface="Proxima Nova"/>
                <a:ea typeface="Proxima Nova"/>
                <a:cs typeface="Proxima Nova"/>
                <a:sym typeface="Proxima Nova"/>
              </a:rPr>
              <a:t>Get your reward</a:t>
            </a:r>
            <a:endParaRPr sz="1800">
              <a:highlight>
                <a:srgbClr val="FFD27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 flipH="1">
            <a:off x="4061800" y="1332350"/>
            <a:ext cx="1167300" cy="42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9"/>
          <p:cNvSpPr txBox="1"/>
          <p:nvPr/>
        </p:nvSpPr>
        <p:spPr>
          <a:xfrm>
            <a:off x="5328825" y="1071425"/>
            <a:ext cx="1759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276"/>
                </a:highlight>
                <a:latin typeface="Proxima Nova"/>
                <a:ea typeface="Proxima Nova"/>
                <a:cs typeface="Proxima Nova"/>
                <a:sym typeface="Proxima Nova"/>
              </a:rPr>
              <a:t>Share your utility bill</a:t>
            </a:r>
            <a:endParaRPr sz="1800">
              <a:highlight>
                <a:srgbClr val="FFD27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 flipH="1">
            <a:off x="4110925" y="3243100"/>
            <a:ext cx="1167300" cy="42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9"/>
          <p:cNvSpPr txBox="1"/>
          <p:nvPr/>
        </p:nvSpPr>
        <p:spPr>
          <a:xfrm>
            <a:off x="5331975" y="2971850"/>
            <a:ext cx="1759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276"/>
                </a:highlight>
                <a:latin typeface="Proxima Nova"/>
                <a:ea typeface="Proxima Nova"/>
                <a:cs typeface="Proxima Nova"/>
                <a:sym typeface="Proxima Nova"/>
              </a:rPr>
              <a:t>Show us your interest</a:t>
            </a:r>
            <a:endParaRPr sz="1800">
              <a:highlight>
                <a:srgbClr val="FFD27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4294967295" type="ctrTitle"/>
          </p:nvPr>
        </p:nvSpPr>
        <p:spPr>
          <a:xfrm>
            <a:off x="150375" y="4389700"/>
            <a:ext cx="79581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2. </a:t>
            </a:r>
            <a:r>
              <a:rPr i="1" lang="en" sz="3000">
                <a:solidFill>
                  <a:schemeClr val="lt2"/>
                </a:solidFill>
              </a:rPr>
              <a:t>money money money</a:t>
            </a:r>
            <a:r>
              <a:rPr lang="en" sz="3000">
                <a:solidFill>
                  <a:schemeClr val="lt2"/>
                </a:solidFill>
              </a:rPr>
              <a:t> | revenue &amp; rewards   </a:t>
            </a:r>
            <a:r>
              <a:rPr lang="en" sz="3000">
                <a:solidFill>
                  <a:schemeClr val="lt2"/>
                </a:solidFill>
              </a:rPr>
              <a:t>  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 amt="6000"/>
          </a:blip>
          <a:srcRect b="19074" l="3640" r="-3640" t="-2006"/>
          <a:stretch/>
        </p:blipFill>
        <p:spPr>
          <a:xfrm rot="1733526">
            <a:off x="7548996" y="3620925"/>
            <a:ext cx="1833307" cy="1520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474150" y="2225550"/>
            <a:ext cx="9975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824925" y="2225550"/>
            <a:ext cx="9975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Treatment Groups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3175725" y="1288238"/>
            <a:ext cx="11553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Watch 10 min /week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733650" y="1288275"/>
            <a:ext cx="10959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Cash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3175725" y="2225538"/>
            <a:ext cx="11553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Watch 15 min /week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175725" y="3162900"/>
            <a:ext cx="11553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Watch 20 min /week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733650" y="2225525"/>
            <a:ext cx="10959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Coupon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733650" y="3162825"/>
            <a:ext cx="10959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Giftcards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6222350" y="2225550"/>
            <a:ext cx="9975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Analyse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7612650" y="2225550"/>
            <a:ext cx="997500" cy="692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Iterate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13494" l="0" r="0" t="0"/>
          <a:stretch/>
        </p:blipFill>
        <p:spPr>
          <a:xfrm>
            <a:off x="547825" y="353225"/>
            <a:ext cx="707954" cy="61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5">
            <a:alphaModFix/>
          </a:blip>
          <a:srcRect b="15361" l="0" r="0" t="0"/>
          <a:stretch/>
        </p:blipFill>
        <p:spPr>
          <a:xfrm>
            <a:off x="1961875" y="353215"/>
            <a:ext cx="723600" cy="61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1527847" y="2475075"/>
            <a:ext cx="240900" cy="304200"/>
          </a:xfrm>
          <a:prstGeom prst="rightArrow">
            <a:avLst>
              <a:gd fmla="val 36642" name="adj1"/>
              <a:gd fmla="val 4365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899410" y="2475075"/>
            <a:ext cx="240900" cy="304200"/>
          </a:xfrm>
          <a:prstGeom prst="rightArrow">
            <a:avLst>
              <a:gd fmla="val 36642" name="adj1"/>
              <a:gd fmla="val 4365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421710" y="2475075"/>
            <a:ext cx="240900" cy="304200"/>
          </a:xfrm>
          <a:prstGeom prst="rightArrow">
            <a:avLst>
              <a:gd fmla="val 36642" name="adj1"/>
              <a:gd fmla="val 4365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5905497" y="2475075"/>
            <a:ext cx="240900" cy="304200"/>
          </a:xfrm>
          <a:prstGeom prst="rightArrow">
            <a:avLst>
              <a:gd fmla="val 36642" name="adj1"/>
              <a:gd fmla="val 4365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7295810" y="2475075"/>
            <a:ext cx="240900" cy="304200"/>
          </a:xfrm>
          <a:prstGeom prst="rightArrow">
            <a:avLst>
              <a:gd fmla="val 36642" name="adj1"/>
              <a:gd fmla="val 43653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77" name="Google Shape;177;p20"/>
          <p:cNvCxnSpPr>
            <a:endCxn id="164" idx="0"/>
          </p:cNvCxnSpPr>
          <p:nvPr/>
        </p:nvCxnSpPr>
        <p:spPr>
          <a:xfrm>
            <a:off x="3753375" y="1980738"/>
            <a:ext cx="0" cy="24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0"/>
          <p:cNvCxnSpPr>
            <a:stCxn id="164" idx="2"/>
            <a:endCxn id="165" idx="0"/>
          </p:cNvCxnSpPr>
          <p:nvPr/>
        </p:nvCxnSpPr>
        <p:spPr>
          <a:xfrm>
            <a:off x="3753375" y="2917938"/>
            <a:ext cx="0" cy="2451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0"/>
          <p:cNvCxnSpPr>
            <a:stCxn id="163" idx="2"/>
            <a:endCxn id="166" idx="0"/>
          </p:cNvCxnSpPr>
          <p:nvPr/>
        </p:nvCxnSpPr>
        <p:spPr>
          <a:xfrm>
            <a:off x="5281600" y="1980675"/>
            <a:ext cx="0" cy="24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0"/>
          <p:cNvCxnSpPr>
            <a:stCxn id="166" idx="2"/>
            <a:endCxn id="167" idx="0"/>
          </p:cNvCxnSpPr>
          <p:nvPr/>
        </p:nvCxnSpPr>
        <p:spPr>
          <a:xfrm>
            <a:off x="5281600" y="2917925"/>
            <a:ext cx="0" cy="24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0"/>
          <p:cNvPicPr preferRelativeResize="0"/>
          <p:nvPr/>
        </p:nvPicPr>
        <p:blipFill rotWithShape="1">
          <a:blip r:embed="rId6">
            <a:alphaModFix/>
          </a:blip>
          <a:srcRect b="14741" l="0" r="0" t="0"/>
          <a:stretch/>
        </p:blipFill>
        <p:spPr>
          <a:xfrm flipH="1">
            <a:off x="3350187" y="350938"/>
            <a:ext cx="723600" cy="61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7">
            <a:alphaModFix/>
          </a:blip>
          <a:srcRect b="23500" l="0" r="0" t="0"/>
          <a:stretch/>
        </p:blipFill>
        <p:spPr>
          <a:xfrm>
            <a:off x="4782838" y="277875"/>
            <a:ext cx="997500" cy="7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b="12876" l="0" r="0" t="0"/>
          <a:stretch/>
        </p:blipFill>
        <p:spPr>
          <a:xfrm>
            <a:off x="6359300" y="344212"/>
            <a:ext cx="723601" cy="630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9">
            <a:alphaModFix/>
          </a:blip>
          <a:srcRect b="17225" l="0" r="0" t="0"/>
          <a:stretch/>
        </p:blipFill>
        <p:spPr>
          <a:xfrm>
            <a:off x="7661850" y="313225"/>
            <a:ext cx="836449" cy="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idx="4294967295" type="ctrTitle"/>
          </p:nvPr>
        </p:nvSpPr>
        <p:spPr>
          <a:xfrm>
            <a:off x="214825" y="4067425"/>
            <a:ext cx="68259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3. </a:t>
            </a:r>
            <a:r>
              <a:rPr i="1" lang="en" sz="3000">
                <a:solidFill>
                  <a:schemeClr val="lt2"/>
                </a:solidFill>
              </a:rPr>
              <a:t>screen-time for muffins </a:t>
            </a:r>
            <a:r>
              <a:rPr lang="en" sz="3000">
                <a:solidFill>
                  <a:schemeClr val="lt2"/>
                </a:solidFill>
              </a:rPr>
              <a:t> | distribution</a:t>
            </a:r>
            <a:r>
              <a:rPr lang="en" sz="3600">
                <a:solidFill>
                  <a:schemeClr val="lt2"/>
                </a:solidFill>
              </a:rPr>
              <a:t>   </a:t>
            </a:r>
            <a:r>
              <a:rPr lang="en" sz="6000">
                <a:solidFill>
                  <a:schemeClr val="lt2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 rotWithShape="1">
          <a:blip r:embed="rId3">
            <a:alphaModFix amt="6000"/>
          </a:blip>
          <a:srcRect b="17067" l="0" r="0" t="0"/>
          <a:stretch/>
        </p:blipFill>
        <p:spPr>
          <a:xfrm rot="1733526">
            <a:off x="7495271" y="3618150"/>
            <a:ext cx="1833307" cy="1520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1"/>
          <p:cNvGrpSpPr/>
          <p:nvPr/>
        </p:nvGrpSpPr>
        <p:grpSpPr>
          <a:xfrm>
            <a:off x="282900" y="358050"/>
            <a:ext cx="1535025" cy="711300"/>
            <a:chOff x="-478225" y="2216100"/>
            <a:chExt cx="1535025" cy="711300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78225" y="2216100"/>
              <a:ext cx="711300" cy="71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1"/>
            <p:cNvSpPr txBox="1"/>
            <p:nvPr/>
          </p:nvSpPr>
          <p:spPr>
            <a:xfrm>
              <a:off x="141800" y="2360550"/>
              <a:ext cx="9150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Submit 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Request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4" name="Google Shape;194;p21"/>
          <p:cNvSpPr txBox="1"/>
          <p:nvPr/>
        </p:nvSpPr>
        <p:spPr>
          <a:xfrm>
            <a:off x="2946062" y="1311100"/>
            <a:ext cx="1863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Collect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Screenshots of Screen Time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5" name="Google Shape;195;p21"/>
          <p:cNvGrpSpPr/>
          <p:nvPr/>
        </p:nvGrpSpPr>
        <p:grpSpPr>
          <a:xfrm>
            <a:off x="4781337" y="2303125"/>
            <a:ext cx="1722239" cy="711300"/>
            <a:chOff x="2279410" y="3982300"/>
            <a:chExt cx="1722239" cy="711300"/>
          </a:xfrm>
        </p:grpSpPr>
        <p:pic>
          <p:nvPicPr>
            <p:cNvPr id="196" name="Google Shape;19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9410" y="3982300"/>
              <a:ext cx="711300" cy="71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1"/>
            <p:cNvSpPr txBox="1"/>
            <p:nvPr/>
          </p:nvSpPr>
          <p:spPr>
            <a:xfrm>
              <a:off x="2891649" y="4200613"/>
              <a:ext cx="11100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Distribute Rewards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6815175" y="3014425"/>
            <a:ext cx="1606425" cy="828300"/>
            <a:chOff x="6535725" y="4693600"/>
            <a:chExt cx="1606425" cy="828300"/>
          </a:xfrm>
        </p:grpSpPr>
        <p:sp>
          <p:nvSpPr>
            <p:cNvPr id="199" name="Google Shape;199;p21"/>
            <p:cNvSpPr txBox="1"/>
            <p:nvPr/>
          </p:nvSpPr>
          <p:spPr>
            <a:xfrm>
              <a:off x="7227150" y="4925800"/>
              <a:ext cx="9150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Data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roxima Nova"/>
                  <a:ea typeface="Proxima Nova"/>
                  <a:cs typeface="Proxima Nova"/>
                  <a:sym typeface="Proxima Nova"/>
                </a:rPr>
                <a:t>Analysis</a:t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00" name="Google Shape;200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35725" y="4693600"/>
              <a:ext cx="828300" cy="828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21"/>
          <p:cNvPicPr preferRelativeResize="0"/>
          <p:nvPr/>
        </p:nvPicPr>
        <p:blipFill rotWithShape="1">
          <a:blip r:embed="rId7">
            <a:alphaModFix/>
          </a:blip>
          <a:srcRect b="11351" l="0" r="0" t="10413"/>
          <a:stretch/>
        </p:blipFill>
        <p:spPr>
          <a:xfrm>
            <a:off x="2140663" y="934079"/>
            <a:ext cx="985800" cy="1369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00000" dist="85725">
              <a:srgbClr val="000000">
                <a:alpha val="50000"/>
              </a:srgbClr>
            </a:outerShdw>
          </a:effectLst>
        </p:spPr>
      </p:pic>
      <p:cxnSp>
        <p:nvCxnSpPr>
          <p:cNvPr id="202" name="Google Shape;202;p21"/>
          <p:cNvCxnSpPr/>
          <p:nvPr/>
        </p:nvCxnSpPr>
        <p:spPr>
          <a:xfrm>
            <a:off x="1078550" y="1124450"/>
            <a:ext cx="985800" cy="45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1"/>
          <p:cNvCxnSpPr/>
          <p:nvPr/>
        </p:nvCxnSpPr>
        <p:spPr>
          <a:xfrm>
            <a:off x="3364650" y="2064600"/>
            <a:ext cx="1264200" cy="60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1"/>
          <p:cNvCxnSpPr/>
          <p:nvPr/>
        </p:nvCxnSpPr>
        <p:spPr>
          <a:xfrm>
            <a:off x="5546650" y="3002700"/>
            <a:ext cx="1123800" cy="52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1"/>
          <p:cNvCxnSpPr/>
          <p:nvPr/>
        </p:nvCxnSpPr>
        <p:spPr>
          <a:xfrm rot="10800000">
            <a:off x="2473850" y="2530125"/>
            <a:ext cx="0" cy="14958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458375" y="4043965"/>
            <a:ext cx="2365500" cy="54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1"/>
          <p:cNvCxnSpPr/>
          <p:nvPr/>
        </p:nvCxnSpPr>
        <p:spPr>
          <a:xfrm rot="10800000">
            <a:off x="4809350" y="3412465"/>
            <a:ext cx="0" cy="6315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1"/>
          <p:cNvSpPr txBox="1"/>
          <p:nvPr/>
        </p:nvSpPr>
        <p:spPr>
          <a:xfrm>
            <a:off x="1251125" y="1223300"/>
            <a:ext cx="460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18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3723800" y="2267250"/>
            <a:ext cx="460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18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5871813" y="3200275"/>
            <a:ext cx="460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18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3487225" y="4043975"/>
            <a:ext cx="460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27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1800">
              <a:solidFill>
                <a:srgbClr val="FFD2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8">
            <a:alphaModFix/>
          </a:blip>
          <a:srcRect b="18126" l="0" r="0" t="0"/>
          <a:stretch/>
        </p:blipFill>
        <p:spPr>
          <a:xfrm>
            <a:off x="4987825" y="396709"/>
            <a:ext cx="1123799" cy="92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 rotWithShape="1">
          <a:blip r:embed="rId9">
            <a:alphaModFix/>
          </a:blip>
          <a:srcRect b="18126" l="0" r="0" t="0"/>
          <a:stretch/>
        </p:blipFill>
        <p:spPr>
          <a:xfrm>
            <a:off x="6198775" y="382525"/>
            <a:ext cx="1123799" cy="9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10">
            <a:alphaModFix/>
          </a:blip>
          <a:srcRect b="12503" l="0" r="0" t="0"/>
          <a:stretch/>
        </p:blipFill>
        <p:spPr>
          <a:xfrm>
            <a:off x="7474975" y="383550"/>
            <a:ext cx="1123799" cy="983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5176397" y="1253893"/>
            <a:ext cx="779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Reduction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1"/>
          <p:cNvSpPr/>
          <p:nvPr/>
        </p:nvSpPr>
        <p:spPr>
          <a:xfrm rot="-5395363">
            <a:off x="6465100" y="445075"/>
            <a:ext cx="667201" cy="3155700"/>
          </a:xfrm>
          <a:prstGeom prst="leftBrace">
            <a:avLst>
              <a:gd fmla="val 8333" name="adj1"/>
              <a:gd fmla="val 2135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 rot="-5400000">
            <a:off x="4552650" y="536250"/>
            <a:ext cx="898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Expected Reward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6425460" y="1271293"/>
            <a:ext cx="779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Reduction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 rot="-5400000">
            <a:off x="5801713" y="553650"/>
            <a:ext cx="898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Expected Reward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7709497" y="1271293"/>
            <a:ext cx="779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Reduction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 rot="-5400000">
            <a:off x="7085750" y="553650"/>
            <a:ext cx="898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Expected Reward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